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69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864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61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77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60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41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204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16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15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627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532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5A86F-28AB-4B76-8731-FF659393D15E}" type="datetimeFigureOut">
              <a:rPr lang="zh-CN" altLang="en-US" smtClean="0"/>
              <a:t>2019-11-25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7170-8C8A-4C4B-B576-1052A171C6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481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702520" y="107340"/>
            <a:ext cx="0" cy="6490012"/>
          </a:xfrm>
          <a:prstGeom prst="line">
            <a:avLst/>
          </a:prstGeom>
          <a:ln w="31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131840" y="164341"/>
            <a:ext cx="0" cy="6433011"/>
          </a:xfrm>
          <a:prstGeom prst="line">
            <a:avLst/>
          </a:prstGeom>
          <a:ln w="31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427984" y="155034"/>
            <a:ext cx="0" cy="6442318"/>
          </a:xfrm>
          <a:prstGeom prst="line">
            <a:avLst/>
          </a:prstGeom>
          <a:ln w="31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3528" y="155034"/>
            <a:ext cx="1080120" cy="276999"/>
          </a:xfrm>
          <a:prstGeom prst="rect">
            <a:avLst/>
          </a:prstGeom>
          <a:noFill/>
          <a:ln w="317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/>
              <a:t>执</a:t>
            </a:r>
            <a:r>
              <a:rPr lang="zh-CN" altLang="en-US" sz="1200" b="1" dirty="0" smtClean="0"/>
              <a:t>收单位</a:t>
            </a:r>
            <a:endParaRPr lang="zh-CN" alt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155033"/>
            <a:ext cx="1054774" cy="276999"/>
          </a:xfrm>
          <a:prstGeom prst="rect">
            <a:avLst/>
          </a:prstGeom>
          <a:noFill/>
          <a:ln w="317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/>
              <a:t>缴纳义务人</a:t>
            </a:r>
            <a:endParaRPr lang="zh-CN" alt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07048" y="164341"/>
            <a:ext cx="826226" cy="276999"/>
          </a:xfrm>
          <a:prstGeom prst="rect">
            <a:avLst/>
          </a:prstGeom>
          <a:noFill/>
          <a:ln w="317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/>
              <a:t>收单行</a:t>
            </a:r>
            <a:endParaRPr lang="zh-CN" alt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164341"/>
            <a:ext cx="885139" cy="276999"/>
          </a:xfrm>
          <a:prstGeom prst="rect">
            <a:avLst/>
          </a:prstGeom>
          <a:noFill/>
          <a:ln w="317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/>
              <a:t>财政部门</a:t>
            </a:r>
            <a:endParaRPr lang="zh-CN" altLang="en-US" sz="1200" b="1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5724128" y="188640"/>
            <a:ext cx="0" cy="6442318"/>
          </a:xfrm>
          <a:prstGeom prst="line">
            <a:avLst/>
          </a:prstGeom>
          <a:ln w="31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5536" y="692696"/>
            <a:ext cx="936104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/>
              <a:t>基础信息</a:t>
            </a:r>
            <a:endParaRPr lang="zh-CN" alt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323528" y="1268760"/>
            <a:ext cx="1080120" cy="6001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/>
              <a:t>开具电子缴款通知书（含缴款识别码）</a:t>
            </a:r>
            <a:endParaRPr lang="zh-CN" altLang="en-US" sz="1100" dirty="0"/>
          </a:p>
        </p:txBody>
      </p:sp>
      <p:cxnSp>
        <p:nvCxnSpPr>
          <p:cNvPr id="24" name="直接箭头连接符 23"/>
          <p:cNvCxnSpPr>
            <a:stCxn id="22" idx="3"/>
          </p:cNvCxnSpPr>
          <p:nvPr/>
        </p:nvCxnSpPr>
        <p:spPr>
          <a:xfrm>
            <a:off x="1403648" y="156884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979712" y="1353398"/>
            <a:ext cx="864096" cy="43088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algn="ctr"/>
            <a:r>
              <a:rPr lang="zh-CN" altLang="en-US" dirty="0"/>
              <a:t>获取</a:t>
            </a:r>
            <a:r>
              <a:rPr lang="zh-CN" altLang="en-US" dirty="0" smtClean="0"/>
              <a:t>款</a:t>
            </a:r>
            <a:r>
              <a:rPr lang="zh-CN" altLang="en-US" dirty="0"/>
              <a:t>识别码缴款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75656" y="1268760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/>
              <a:t>通知</a:t>
            </a:r>
            <a:endParaRPr lang="zh-CN" altLang="en-U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1259632" y="1628800"/>
            <a:ext cx="864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/>
              <a:t>提供缴款识别码</a:t>
            </a:r>
            <a:endParaRPr lang="zh-CN" altLang="en-US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3369178" y="1357492"/>
            <a:ext cx="864096" cy="43088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algn="ctr"/>
            <a:r>
              <a:rPr lang="zh-CN" altLang="en-US" dirty="0"/>
              <a:t>办理</a:t>
            </a:r>
            <a:r>
              <a:rPr lang="zh-CN" altLang="en-US" dirty="0" smtClean="0"/>
              <a:t>缴款业务</a:t>
            </a:r>
            <a:endParaRPr lang="zh-CN" altLang="en-US" dirty="0"/>
          </a:p>
        </p:txBody>
      </p:sp>
      <p:cxnSp>
        <p:nvCxnSpPr>
          <p:cNvPr id="34" name="直接箭头连接符 33"/>
          <p:cNvCxnSpPr>
            <a:stCxn id="25" idx="3"/>
            <a:endCxn id="29" idx="1"/>
          </p:cNvCxnSpPr>
          <p:nvPr/>
        </p:nvCxnSpPr>
        <p:spPr>
          <a:xfrm>
            <a:off x="2843808" y="1568842"/>
            <a:ext cx="525370" cy="4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>
            <a:stCxn id="21" idx="2"/>
            <a:endCxn id="22" idx="0"/>
          </p:cNvCxnSpPr>
          <p:nvPr/>
        </p:nvCxnSpPr>
        <p:spPr>
          <a:xfrm>
            <a:off x="863588" y="954306"/>
            <a:ext cx="0" cy="314454"/>
          </a:xfrm>
          <a:prstGeom prst="straightConnector1">
            <a:avLst/>
          </a:prstGeom>
          <a:ln w="31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69155" y="1268760"/>
            <a:ext cx="525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/>
              <a:t>缴款</a:t>
            </a:r>
            <a:endParaRPr lang="zh-CN" altLang="en-US" sz="1100" dirty="0"/>
          </a:p>
        </p:txBody>
      </p:sp>
      <p:cxnSp>
        <p:nvCxnSpPr>
          <p:cNvPr id="39" name="直接箭头连接符 38"/>
          <p:cNvCxnSpPr/>
          <p:nvPr/>
        </p:nvCxnSpPr>
        <p:spPr>
          <a:xfrm flipV="1">
            <a:off x="4254317" y="2364160"/>
            <a:ext cx="410734" cy="4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665051" y="2134227"/>
            <a:ext cx="864096" cy="43088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algn="ctr"/>
            <a:r>
              <a:rPr lang="zh-CN" altLang="en-US" dirty="0" smtClean="0"/>
              <a:t>业务状态更为成功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369178" y="2218866"/>
            <a:ext cx="864096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algn="ctr"/>
            <a:r>
              <a:rPr lang="zh-CN" altLang="en-US" dirty="0" smtClean="0"/>
              <a:t>办理成功</a:t>
            </a:r>
            <a:endParaRPr lang="zh-CN" altLang="en-US" dirty="0"/>
          </a:p>
        </p:txBody>
      </p:sp>
      <p:cxnSp>
        <p:nvCxnSpPr>
          <p:cNvPr id="44" name="直接箭头连接符 43"/>
          <p:cNvCxnSpPr>
            <a:stCxn id="29" idx="2"/>
            <a:endCxn id="42" idx="0"/>
          </p:cNvCxnSpPr>
          <p:nvPr/>
        </p:nvCxnSpPr>
        <p:spPr>
          <a:xfrm>
            <a:off x="3801226" y="1788379"/>
            <a:ext cx="0" cy="430487"/>
          </a:xfrm>
          <a:prstGeom prst="straightConnector1">
            <a:avLst/>
          </a:prstGeom>
          <a:ln w="31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254316" y="2059687"/>
            <a:ext cx="5337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/>
              <a:t>成功</a:t>
            </a:r>
            <a:endParaRPr lang="zh-CN" altLang="en-US" sz="1100" dirty="0"/>
          </a:p>
        </p:txBody>
      </p:sp>
      <p:cxnSp>
        <p:nvCxnSpPr>
          <p:cNvPr id="47" name="直接箭头连接符 46"/>
          <p:cNvCxnSpPr>
            <a:stCxn id="41" idx="2"/>
          </p:cNvCxnSpPr>
          <p:nvPr/>
        </p:nvCxnSpPr>
        <p:spPr>
          <a:xfrm>
            <a:off x="5097099" y="2565114"/>
            <a:ext cx="0" cy="1367942"/>
          </a:xfrm>
          <a:prstGeom prst="straightConnector1">
            <a:avLst/>
          </a:prstGeom>
          <a:ln w="31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640938" y="1348479"/>
            <a:ext cx="864096" cy="43088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algn="ctr"/>
            <a:r>
              <a:rPr lang="zh-CN" altLang="en-US" dirty="0"/>
              <a:t>办理</a:t>
            </a:r>
            <a:r>
              <a:rPr lang="zh-CN" altLang="en-US" dirty="0" smtClean="0"/>
              <a:t>缴款业务</a:t>
            </a:r>
            <a:endParaRPr lang="zh-CN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31540" y="2708920"/>
            <a:ext cx="864096" cy="43088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algn="ctr"/>
            <a:r>
              <a:rPr lang="zh-CN" altLang="en-US" dirty="0" smtClean="0"/>
              <a:t>查询缴款成功信息</a:t>
            </a:r>
            <a:endParaRPr lang="zh-CN" altLang="en-US" dirty="0"/>
          </a:p>
        </p:txBody>
      </p:sp>
      <p:cxnSp>
        <p:nvCxnSpPr>
          <p:cNvPr id="51" name="直接箭头连接符 50"/>
          <p:cNvCxnSpPr/>
          <p:nvPr/>
        </p:nvCxnSpPr>
        <p:spPr>
          <a:xfrm flipH="1">
            <a:off x="1331640" y="2924944"/>
            <a:ext cx="374134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>
            <a:stCxn id="42" idx="1"/>
            <a:endCxn id="25" idx="2"/>
          </p:cNvCxnSpPr>
          <p:nvPr/>
        </p:nvCxnSpPr>
        <p:spPr>
          <a:xfrm flipH="1" flipV="1">
            <a:off x="2411760" y="1784285"/>
            <a:ext cx="957418" cy="5653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825716" y="1863879"/>
            <a:ext cx="5337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/>
              <a:t>成功</a:t>
            </a:r>
            <a:endParaRPr lang="zh-CN" altLang="en-US" sz="1100" dirty="0"/>
          </a:p>
        </p:txBody>
      </p:sp>
      <p:cxnSp>
        <p:nvCxnSpPr>
          <p:cNvPr id="59" name="直接连接符 58"/>
          <p:cNvCxnSpPr/>
          <p:nvPr/>
        </p:nvCxnSpPr>
        <p:spPr>
          <a:xfrm>
            <a:off x="0" y="3573016"/>
            <a:ext cx="6300192" cy="0"/>
          </a:xfrm>
          <a:prstGeom prst="line">
            <a:avLst/>
          </a:prstGeom>
          <a:ln w="31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787727" y="1746794"/>
            <a:ext cx="353943" cy="7573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100" dirty="0" smtClean="0"/>
              <a:t>缴款流程</a:t>
            </a:r>
            <a:endParaRPr lang="zh-CN" altLang="en-US" sz="1100" dirty="0"/>
          </a:p>
        </p:txBody>
      </p:sp>
      <p:sp>
        <p:nvSpPr>
          <p:cNvPr id="62" name="TextBox 61"/>
          <p:cNvSpPr txBox="1"/>
          <p:nvPr/>
        </p:nvSpPr>
        <p:spPr>
          <a:xfrm>
            <a:off x="4640938" y="3933056"/>
            <a:ext cx="888209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/>
              <a:t>票据</a:t>
            </a:r>
            <a:r>
              <a:rPr lang="zh-CN" altLang="en-US" sz="1100" dirty="0"/>
              <a:t>系统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980946" y="3943084"/>
            <a:ext cx="888209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/>
              <a:t>电子票据</a:t>
            </a:r>
            <a:endParaRPr lang="zh-CN" altLang="en-US" sz="1100" dirty="0"/>
          </a:p>
        </p:txBody>
      </p:sp>
      <p:sp>
        <p:nvSpPr>
          <p:cNvPr id="68" name="TextBox 67"/>
          <p:cNvSpPr txBox="1"/>
          <p:nvPr/>
        </p:nvSpPr>
        <p:spPr>
          <a:xfrm>
            <a:off x="395536" y="3933056"/>
            <a:ext cx="1080120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/>
              <a:t>开具电子票据</a:t>
            </a:r>
            <a:endParaRPr lang="zh-CN" altLang="en-US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3229044" y="3771653"/>
            <a:ext cx="1052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/>
              <a:t>查验真伪</a:t>
            </a:r>
          </a:p>
        </p:txBody>
      </p:sp>
      <p:cxnSp>
        <p:nvCxnSpPr>
          <p:cNvPr id="74" name="直接箭头连接符 73"/>
          <p:cNvCxnSpPr>
            <a:stCxn id="49" idx="2"/>
          </p:cNvCxnSpPr>
          <p:nvPr/>
        </p:nvCxnSpPr>
        <p:spPr>
          <a:xfrm>
            <a:off x="863588" y="3139807"/>
            <a:ext cx="0" cy="803277"/>
          </a:xfrm>
          <a:prstGeom prst="straightConnector1">
            <a:avLst/>
          </a:prstGeom>
          <a:ln w="31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>
            <a:stCxn id="68" idx="3"/>
            <a:endCxn id="63" idx="1"/>
          </p:cNvCxnSpPr>
          <p:nvPr/>
        </p:nvCxnSpPr>
        <p:spPr>
          <a:xfrm>
            <a:off x="1475656" y="4063861"/>
            <a:ext cx="505290" cy="10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431764" y="3773985"/>
            <a:ext cx="5260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/>
              <a:t>推送</a:t>
            </a:r>
            <a:endParaRPr lang="zh-CN" altLang="en-US" sz="1100" dirty="0"/>
          </a:p>
        </p:txBody>
      </p:sp>
      <p:cxnSp>
        <p:nvCxnSpPr>
          <p:cNvPr id="83" name="直接箭头连接符 82"/>
          <p:cNvCxnSpPr>
            <a:stCxn id="63" idx="3"/>
            <a:endCxn id="62" idx="1"/>
          </p:cNvCxnSpPr>
          <p:nvPr/>
        </p:nvCxnSpPr>
        <p:spPr>
          <a:xfrm flipV="1">
            <a:off x="2869155" y="4063861"/>
            <a:ext cx="1771783" cy="10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980946" y="5468279"/>
            <a:ext cx="909523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/>
              <a:t>账务凭证</a:t>
            </a:r>
            <a:endParaRPr lang="zh-CN" altLang="en-US" sz="1100" dirty="0"/>
          </a:p>
        </p:txBody>
      </p:sp>
      <p:sp>
        <p:nvSpPr>
          <p:cNvPr id="88" name="TextBox 87"/>
          <p:cNvSpPr txBox="1"/>
          <p:nvPr/>
        </p:nvSpPr>
        <p:spPr>
          <a:xfrm>
            <a:off x="5787727" y="3943084"/>
            <a:ext cx="353943" cy="12861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100" dirty="0" smtClean="0"/>
              <a:t>票据流程</a:t>
            </a:r>
            <a:endParaRPr lang="zh-CN" altLang="en-US" sz="1100" dirty="0"/>
          </a:p>
        </p:txBody>
      </p:sp>
      <p:sp>
        <p:nvSpPr>
          <p:cNvPr id="89" name="TextBox 88"/>
          <p:cNvSpPr txBox="1"/>
          <p:nvPr/>
        </p:nvSpPr>
        <p:spPr>
          <a:xfrm>
            <a:off x="395536" y="4581128"/>
            <a:ext cx="1044116" cy="261610"/>
          </a:xfrm>
          <a:prstGeom prst="rect">
            <a:avLst/>
          </a:prstGeom>
          <a:noFill/>
          <a:ln w="317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100" dirty="0" smtClean="0"/>
              <a:t>开具纸质票据</a:t>
            </a:r>
            <a:endParaRPr lang="zh-CN" altLang="en-US" sz="1100" dirty="0"/>
          </a:p>
        </p:txBody>
      </p:sp>
      <p:cxnSp>
        <p:nvCxnSpPr>
          <p:cNvPr id="93" name="肘形连接符 92"/>
          <p:cNvCxnSpPr>
            <a:stCxn id="49" idx="1"/>
            <a:endCxn id="89" idx="1"/>
          </p:cNvCxnSpPr>
          <p:nvPr/>
        </p:nvCxnSpPr>
        <p:spPr>
          <a:xfrm rot="10800000" flipV="1">
            <a:off x="395536" y="2924363"/>
            <a:ext cx="36004" cy="1787569"/>
          </a:xfrm>
          <a:prstGeom prst="bentConnector3">
            <a:avLst>
              <a:gd name="adj1" fmla="val 734929"/>
            </a:avLst>
          </a:prstGeom>
          <a:ln w="31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1979712" y="4607550"/>
            <a:ext cx="888209" cy="261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/>
              <a:t>纸质票据</a:t>
            </a:r>
            <a:endParaRPr lang="zh-CN" altLang="en-US" sz="1100" dirty="0"/>
          </a:p>
        </p:txBody>
      </p:sp>
      <p:cxnSp>
        <p:nvCxnSpPr>
          <p:cNvPr id="95" name="直接箭头连接符 94"/>
          <p:cNvCxnSpPr/>
          <p:nvPr/>
        </p:nvCxnSpPr>
        <p:spPr>
          <a:xfrm>
            <a:off x="1444440" y="4740198"/>
            <a:ext cx="505290" cy="10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1436552" y="4437112"/>
            <a:ext cx="5260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/>
              <a:t>提供</a:t>
            </a:r>
            <a:endParaRPr lang="zh-CN" altLang="en-US" sz="1100" dirty="0"/>
          </a:p>
        </p:txBody>
      </p:sp>
      <p:cxnSp>
        <p:nvCxnSpPr>
          <p:cNvPr id="98" name="直接箭头连接符 97"/>
          <p:cNvCxnSpPr/>
          <p:nvPr/>
        </p:nvCxnSpPr>
        <p:spPr>
          <a:xfrm>
            <a:off x="2423817" y="4890338"/>
            <a:ext cx="1233" cy="554886"/>
          </a:xfrm>
          <a:prstGeom prst="straightConnector1">
            <a:avLst/>
          </a:prstGeom>
          <a:ln w="31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肘形连接符 108"/>
          <p:cNvCxnSpPr>
            <a:stCxn id="63" idx="2"/>
            <a:endCxn id="85" idx="3"/>
          </p:cNvCxnSpPr>
          <p:nvPr/>
        </p:nvCxnSpPr>
        <p:spPr>
          <a:xfrm rot="16200000" flipH="1">
            <a:off x="1960565" y="4669180"/>
            <a:ext cx="1394390" cy="465418"/>
          </a:xfrm>
          <a:prstGeom prst="bentConnector4">
            <a:avLst>
              <a:gd name="adj1" fmla="val 12117"/>
              <a:gd name="adj2" fmla="val 134564"/>
            </a:avLst>
          </a:prstGeom>
          <a:ln w="31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459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74</Words>
  <Application>Microsoft Office PowerPoint</Application>
  <PresentationFormat>全屏显示(4:3)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国库处-齐姝丽</dc:creator>
  <cp:lastModifiedBy>国库处-齐姝丽</cp:lastModifiedBy>
  <cp:revision>7</cp:revision>
  <dcterms:created xsi:type="dcterms:W3CDTF">2019-11-15T10:07:28Z</dcterms:created>
  <dcterms:modified xsi:type="dcterms:W3CDTF">2019-11-25T05:28:27Z</dcterms:modified>
</cp:coreProperties>
</file>